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935bc5e0cca07f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935bc5e0cca07f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20ce56a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20ce56a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a5e3d60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a5e3d60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08fe244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08fe244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277dfb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277dfb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a277dfb0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a277dfb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04daeadd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04daeadd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a5e3d60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a5e3d60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2f8d2f8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2f8d2f8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bef936e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bef936e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bef936e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bef936e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a5e3d60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a5e3d60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a5e3d602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a5e3d602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58bc232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58bc232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20ce56a1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20ce56a1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08fe244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08fe244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www.psychologytoday.com/intl/blog/dont-delay/201310/how-not-be-pavlovs-do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implypsychology.org/schedules-of-reinforcement.htm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rividyagurugubilly.blogspot.com/2019/10/psychology-of-teaching-and-learning.html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ataworks-ed.com/blog/2014/07/the-information-processing-model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www.wikihow.com/Build-a-Memory-Palac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Science for AI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Psychology: Memory</a:t>
            </a:r>
            <a:endParaRPr sz="52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Habituation - repetition reduces response strength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 Action Patterns - imprinting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Classical Conditioning - Pavlov’s salivating dog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Operant Conditioning - Skinner, reinforcement schedule, reward and punishment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‘Insight’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Habituation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3900" y="1143650"/>
            <a:ext cx="479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an existing stimulus and response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Repetition of stimulus reduces response strength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Simplest, most universal form of learning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at many levels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organism - fear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Specific behaviors -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Senses, individual neurons - trigger fatigue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Biochemical response - in drug addiction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900" y="1228950"/>
            <a:ext cx="4676100" cy="26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Action Patterns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73900" y="1143650"/>
            <a:ext cx="479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Conditioning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-61650" y="1460750"/>
            <a:ext cx="58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Pavlov’s dog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causes dog to salivate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Ring bell every time dog presented with food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Eventually ringing bell causes dog to salivate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Associative Learning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Unconditioned Stimulus US - sight/smell of food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Unconditioned Response UR - salivation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Reflex/b</a:t>
            </a:r>
            <a:r>
              <a:rPr lang="en"/>
              <a:t>uilt-in biology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Associated US and UR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Conditioned Stimulus CS - bell ringing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arbitrary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525" y="39904"/>
            <a:ext cx="3991475" cy="31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4639925" y="4804800"/>
            <a:ext cx="51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https://www.psychologytoday.com/intl/blog/dont-delay/201310/how-not-be-pavlovs-dog</a:t>
            </a:r>
            <a:endParaRPr sz="1000"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Operant</a:t>
            </a:r>
            <a:r>
              <a:rPr lang="en"/>
              <a:t> Conditioning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Training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treat for a desired action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shock for an undesired action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Reinforcement: </a:t>
            </a:r>
            <a:r>
              <a:rPr b="1" lang="en"/>
              <a:t>reward</a:t>
            </a:r>
            <a:r>
              <a:rPr lang="en"/>
              <a:t> and </a:t>
            </a:r>
            <a:r>
              <a:rPr b="1" lang="en"/>
              <a:t>punishment</a:t>
            </a:r>
            <a:endParaRPr b="1"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positive and negative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Schedules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Fixed and variable interval (time)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Fixed and variable ratio (number of instances)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Factors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Extinction - how long til response unlearned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Satiation - enough reinforcement may satisfy motivation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Immediacy - how soon </a:t>
            </a:r>
            <a:r>
              <a:rPr lang="en"/>
              <a:t>reinforcement</a:t>
            </a:r>
            <a:r>
              <a:rPr lang="en"/>
              <a:t> occurs after action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Consistency - learning slower with longer spacing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Strength - stronger stimulus makes learning faster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Best Schedule?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variable ratio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mitigates extinction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Worst Schedule?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variable interval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irrelevant connection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practice: circus animals, slot machines, flashcards</a:t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311700" y="4820275"/>
            <a:ext cx="487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https://www.simplypsychology.org/schedules-of-reinforcement.html</a:t>
            </a:r>
            <a:endParaRPr sz="90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250" y="2764350"/>
            <a:ext cx="2829126" cy="237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475" y="0"/>
            <a:ext cx="4024525" cy="31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1319525" y="-94925"/>
            <a:ext cx="6844500" cy="105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5134525" y="4928100"/>
            <a:ext cx="536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http://srividyagurugubilly.blogspot.com/2019/10/psychology-of-teaching-and-learning.html</a:t>
            </a:r>
            <a:endParaRPr sz="1000"/>
          </a:p>
        </p:txBody>
      </p:sp>
      <p:sp>
        <p:nvSpPr>
          <p:cNvPr id="187" name="Google Shape;187;p27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Learning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500" y="534263"/>
            <a:ext cx="1429415" cy="439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477" y="534263"/>
            <a:ext cx="1576261" cy="439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0478" y="534263"/>
            <a:ext cx="1214022" cy="439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0125" y="572526"/>
            <a:ext cx="1290791" cy="435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4300" y="506800"/>
            <a:ext cx="1576262" cy="44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from Learning/Memory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813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There’s no one location for memory. It is everywhere in the brain.</a:t>
            </a:r>
            <a:endParaRPr sz="1725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Memory degrades over time</a:t>
            </a:r>
            <a:endParaRPr sz="1725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Memory is fallible</a:t>
            </a:r>
            <a:endParaRPr sz="1725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There’s a lot we just don’t know</a:t>
            </a:r>
            <a:endParaRPr sz="1725"/>
          </a:p>
          <a:p>
            <a:pPr indent="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  <a:p>
            <a:pPr indent="-338137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25"/>
              <a:buChar char="○"/>
            </a:pPr>
            <a:r>
              <a:rPr lang="en" sz="1725"/>
              <a:t>Neural mechanism</a:t>
            </a:r>
            <a:endParaRPr sz="1725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688"/>
              <a:buNone/>
            </a:pPr>
            <a:r>
              <a:t/>
            </a:r>
            <a:endParaRPr sz="1725"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Psychology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Reasoning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0" y="1215150"/>
            <a:ext cx="5184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Semantic - facts, word meanings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Perceptual - faces, voices, places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Procedural - motor skills, directions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Episodic - time/place events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875" y="152400"/>
            <a:ext cx="3654601" cy="205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750" y="1415450"/>
            <a:ext cx="2798250" cy="20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925" y="2880000"/>
            <a:ext cx="3690499" cy="22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7909000" y="4812600"/>
            <a:ext cx="15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PHOTO: LUCASFILM</a:t>
            </a:r>
            <a:endParaRPr sz="1200"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Memorizing Sequences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7 0 3 2 1 2 8 5 7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Memorizing Sequences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Seven plus or minus two - number of objects in short term memory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Repetition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Primacy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Recency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Context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Memorizing Sequences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7 0 3 2 1 2 8 5 7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Seven plus or minus two - number of objects in short term memory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Repetition - repeat repeat repeat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Primacy - earlier in the list are repeated more often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Recency - later in the list easier to access and ‘overwrite’ earlier ones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Context - nothing is in a vacuum, you learn in a situation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Memorizing sequences of numbers is not a ‘natural’ (ecological) task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Processing Model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53778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Sensory Memory (iconic/echoic)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Memory (STM - short term memory)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Term Memory (LTM)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986425" y="3135425"/>
            <a:ext cx="1021800" cy="475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Sensory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595313" y="3135425"/>
            <a:ext cx="1021800" cy="475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6359900" y="3135425"/>
            <a:ext cx="1021800" cy="475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LTM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5" name="Google Shape;105;p19"/>
          <p:cNvCxnSpPr>
            <a:stCxn id="102" idx="3"/>
            <a:endCxn id="103" idx="1"/>
          </p:cNvCxnSpPr>
          <p:nvPr/>
        </p:nvCxnSpPr>
        <p:spPr>
          <a:xfrm>
            <a:off x="2008225" y="3373175"/>
            <a:ext cx="15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>
            <a:stCxn id="102" idx="2"/>
          </p:cNvCxnSpPr>
          <p:nvPr/>
        </p:nvCxnSpPr>
        <p:spPr>
          <a:xfrm>
            <a:off x="1497325" y="3610925"/>
            <a:ext cx="8700" cy="8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9"/>
          <p:cNvSpPr txBox="1"/>
          <p:nvPr/>
        </p:nvSpPr>
        <p:spPr>
          <a:xfrm>
            <a:off x="2255769" y="2950475"/>
            <a:ext cx="10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attention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864656" y="2950475"/>
            <a:ext cx="1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encoding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955669" y="4430225"/>
            <a:ext cx="10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forgotten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4101875" y="3610925"/>
            <a:ext cx="8700" cy="8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9"/>
          <p:cNvSpPr txBox="1"/>
          <p:nvPr/>
        </p:nvSpPr>
        <p:spPr>
          <a:xfrm>
            <a:off x="3560219" y="4430225"/>
            <a:ext cx="10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forgotten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6901550" y="3610925"/>
            <a:ext cx="8700" cy="8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 txBox="1"/>
          <p:nvPr/>
        </p:nvSpPr>
        <p:spPr>
          <a:xfrm>
            <a:off x="6359894" y="4430225"/>
            <a:ext cx="10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forgotten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864669" y="3395675"/>
            <a:ext cx="1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</a:t>
            </a:r>
            <a:r>
              <a:rPr lang="en">
                <a:solidFill>
                  <a:schemeClr val="dk2"/>
                </a:solidFill>
              </a:rPr>
              <a:t>etrieval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524981" y="2464200"/>
            <a:ext cx="1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rehearsal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7521475" y="4830425"/>
            <a:ext cx="14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Atkinson-Shifrin model</a:t>
            </a:r>
            <a:endParaRPr sz="1000"/>
          </a:p>
        </p:txBody>
      </p:sp>
      <p:cxnSp>
        <p:nvCxnSpPr>
          <p:cNvPr id="117" name="Google Shape;117;p19"/>
          <p:cNvCxnSpPr>
            <a:endCxn id="102" idx="1"/>
          </p:cNvCxnSpPr>
          <p:nvPr/>
        </p:nvCxnSpPr>
        <p:spPr>
          <a:xfrm flipH="1" rot="10800000">
            <a:off x="176125" y="3373175"/>
            <a:ext cx="8103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9"/>
          <p:cNvSpPr txBox="1"/>
          <p:nvPr/>
        </p:nvSpPr>
        <p:spPr>
          <a:xfrm>
            <a:off x="-105681" y="2995475"/>
            <a:ext cx="10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senses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" name="Google Shape;119;p19"/>
          <p:cNvSpPr/>
          <p:nvPr/>
        </p:nvSpPr>
        <p:spPr>
          <a:xfrm rot="10800000">
            <a:off x="4648205" y="3272063"/>
            <a:ext cx="1708625" cy="79275"/>
          </a:xfrm>
          <a:custGeom>
            <a:rect b="b" l="l" r="r" t="t"/>
            <a:pathLst>
              <a:path extrusionOk="0" h="3171" w="68345">
                <a:moveTo>
                  <a:pt x="68345" y="0"/>
                </a:moveTo>
                <a:cubicBezTo>
                  <a:pt x="62356" y="529"/>
                  <a:pt x="43802" y="3171"/>
                  <a:pt x="32411" y="3171"/>
                </a:cubicBezTo>
                <a:cubicBezTo>
                  <a:pt x="21020" y="3171"/>
                  <a:pt x="5402" y="529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0" name="Google Shape;120;p19"/>
          <p:cNvSpPr/>
          <p:nvPr/>
        </p:nvSpPr>
        <p:spPr>
          <a:xfrm>
            <a:off x="4634205" y="3433866"/>
            <a:ext cx="1708625" cy="79275"/>
          </a:xfrm>
          <a:custGeom>
            <a:rect b="b" l="l" r="r" t="t"/>
            <a:pathLst>
              <a:path extrusionOk="0" h="3171" w="68345">
                <a:moveTo>
                  <a:pt x="68345" y="0"/>
                </a:moveTo>
                <a:cubicBezTo>
                  <a:pt x="62356" y="529"/>
                  <a:pt x="43802" y="3171"/>
                  <a:pt x="32411" y="3171"/>
                </a:cubicBezTo>
                <a:cubicBezTo>
                  <a:pt x="21020" y="3171"/>
                  <a:pt x="5402" y="529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1" name="Google Shape;121;p19"/>
          <p:cNvSpPr/>
          <p:nvPr/>
        </p:nvSpPr>
        <p:spPr>
          <a:xfrm rot="-5400000">
            <a:off x="4023493" y="2859777"/>
            <a:ext cx="338649" cy="126238"/>
          </a:xfrm>
          <a:custGeom>
            <a:rect b="b" l="l" r="r" t="t"/>
            <a:pathLst>
              <a:path extrusionOk="0" h="3171" w="68345">
                <a:moveTo>
                  <a:pt x="68345" y="0"/>
                </a:moveTo>
                <a:cubicBezTo>
                  <a:pt x="62356" y="529"/>
                  <a:pt x="43802" y="3171"/>
                  <a:pt x="32411" y="3171"/>
                </a:cubicBezTo>
                <a:cubicBezTo>
                  <a:pt x="21020" y="3171"/>
                  <a:pt x="5402" y="529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Google Shape;122;p19"/>
          <p:cNvSpPr/>
          <p:nvPr/>
        </p:nvSpPr>
        <p:spPr>
          <a:xfrm rot="5400000">
            <a:off x="3883522" y="2859741"/>
            <a:ext cx="338649" cy="126238"/>
          </a:xfrm>
          <a:custGeom>
            <a:rect b="b" l="l" r="r" t="t"/>
            <a:pathLst>
              <a:path extrusionOk="0" h="3171" w="68345">
                <a:moveTo>
                  <a:pt x="68345" y="0"/>
                </a:moveTo>
                <a:cubicBezTo>
                  <a:pt x="62356" y="529"/>
                  <a:pt x="43802" y="3171"/>
                  <a:pt x="32411" y="3171"/>
                </a:cubicBezTo>
                <a:cubicBezTo>
                  <a:pt x="21020" y="3171"/>
                  <a:pt x="5402" y="529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Techniques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Chunking</a:t>
            </a: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703 = Northern Virginia</a:t>
            </a: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212 = DC</a:t>
            </a: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857 = Boston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7 0 3 2 1 2 8 5 7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7 0 3-2 1 2-8 5 7 = NVa DC Boston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Mnemonics</a:t>
            </a: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Roy G. Biv:</a:t>
            </a:r>
            <a:endParaRPr/>
          </a:p>
          <a:p>
            <a:pPr indent="-28416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Red Orange Yellow Green Blue Indigo Violet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“Memory Palace”</a:t>
            </a: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a “natural” memory sequence to string along an arbitrary one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825" y="0"/>
            <a:ext cx="5577974" cy="41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5127150" y="4397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https://www.wikihow.com/Build-a-Memory-Palace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Science for AI</a:t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Psychology: Learning</a:t>
            </a:r>
            <a:endParaRPr sz="5200"/>
          </a:p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